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9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0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1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2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3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4" r:id="rId4"/>
    <p:sldMasterId id="2147483720" r:id="rId5"/>
    <p:sldMasterId id="2147483736" r:id="rId6"/>
    <p:sldMasterId id="2147483752" r:id="rId7"/>
    <p:sldMasterId id="2147483768" r:id="rId8"/>
    <p:sldMasterId id="2147483784" r:id="rId9"/>
    <p:sldMasterId id="2147483800" r:id="rId10"/>
    <p:sldMasterId id="2147483816" r:id="rId11"/>
    <p:sldMasterId id="2147483832" r:id="rId12"/>
    <p:sldMasterId id="2147483848" r:id="rId13"/>
    <p:sldMasterId id="2147483864" r:id="rId14"/>
  </p:sldMasterIdLst>
  <p:notesMasterIdLst>
    <p:notesMasterId r:id="rId40"/>
  </p:notesMasterIdLst>
  <p:sldIdLst>
    <p:sldId id="268" r:id="rId15"/>
    <p:sldId id="269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65" r:id="rId38"/>
    <p:sldId id="26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83" d="100"/>
          <a:sy n="83" d="100"/>
        </p:scale>
        <p:origin x="145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5C8C1-FAAF-4DDD-ACD0-808AEEE7DCD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E26FA-EBD4-43E9-ADD8-5BA8DD71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FADCE-13BC-46BF-A34E-BEB06DC50D2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1000" i="1" smtClean="0">
                <a:latin typeface="Book Antiqua" panose="02040602050305030304" pitchFamily="18" charset="0"/>
              </a:rPr>
              <a:t>IRR</a:t>
            </a:r>
            <a:r>
              <a:rPr lang="ru-RU" altLang="ru-RU" sz="1000" smtClean="0">
                <a:latin typeface="Book Antiqua" panose="02040602050305030304" pitchFamily="18" charset="0"/>
              </a:rPr>
              <a:t> показывает, при какой ставке дисконтирования проект окупается в точности за расчетный период.</a:t>
            </a:r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7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8BF1E1-C462-4B43-8224-73AEAC45539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1000" i="1" smtClean="0">
                <a:latin typeface="Book Antiqua" panose="02040602050305030304" pitchFamily="18" charset="0"/>
              </a:rPr>
              <a:t>IRR</a:t>
            </a:r>
            <a:r>
              <a:rPr lang="ru-RU" altLang="ru-RU" sz="1000" smtClean="0">
                <a:latin typeface="Book Antiqua" panose="02040602050305030304" pitchFamily="18" charset="0"/>
              </a:rPr>
              <a:t> показывает, при какой ставке дисконтирования проект окупается в точности за расчетный период.</a:t>
            </a:r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6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0AD713-AF1F-4C7D-A79A-1BCBA709751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1000" i="1" smtClean="0">
                <a:latin typeface="Book Antiqua" panose="02040602050305030304" pitchFamily="18" charset="0"/>
              </a:rPr>
              <a:t>IRR</a:t>
            </a:r>
            <a:r>
              <a:rPr lang="ru-RU" altLang="ru-RU" sz="1000" smtClean="0">
                <a:latin typeface="Book Antiqua" panose="02040602050305030304" pitchFamily="18" charset="0"/>
              </a:rPr>
              <a:t> показывает, при какой ставке дисконтирования проект окупается в точности за расчетный период.</a:t>
            </a:r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6D590A-C457-4901-9385-C9B230B5011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1000" i="1" smtClean="0">
                <a:latin typeface="Book Antiqua" panose="02040602050305030304" pitchFamily="18" charset="0"/>
              </a:rPr>
              <a:t>IRR</a:t>
            </a:r>
            <a:r>
              <a:rPr lang="ru-RU" altLang="ru-RU" sz="1000" smtClean="0">
                <a:latin typeface="Book Antiqua" panose="02040602050305030304" pitchFamily="18" charset="0"/>
              </a:rPr>
              <a:t> показывает, при какой ставке дисконтирования проект окупается в точности за расчетный период.</a:t>
            </a:r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63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623C83-0026-4644-A5F1-E3E74759A11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1000" i="1" smtClean="0">
                <a:latin typeface="Book Antiqua" panose="02040602050305030304" pitchFamily="18" charset="0"/>
              </a:rPr>
              <a:t>IRR</a:t>
            </a:r>
            <a:r>
              <a:rPr lang="ru-RU" altLang="ru-RU" sz="1000" smtClean="0">
                <a:latin typeface="Book Antiqua" panose="02040602050305030304" pitchFamily="18" charset="0"/>
              </a:rPr>
              <a:t> показывает, при какой ставке дисконтирования проект окупается в точности за расчетный период.</a:t>
            </a:r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0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7CB76A-E6AE-4E0D-BA24-B7DD59DB206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1000" i="1" smtClean="0">
                <a:latin typeface="Book Antiqua" panose="02040602050305030304" pitchFamily="18" charset="0"/>
              </a:rPr>
              <a:t>IRR</a:t>
            </a:r>
            <a:r>
              <a:rPr lang="ru-RU" altLang="ru-RU" sz="1000" smtClean="0">
                <a:latin typeface="Book Antiqua" panose="02040602050305030304" pitchFamily="18" charset="0"/>
              </a:rPr>
              <a:t> показывает, при какой ставке дисконтирования проект окупается в точности за расчетный период.</a:t>
            </a:r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27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18442-6BEC-4ACF-9253-80AA36E4A58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1000" i="1" smtClean="0">
                <a:latin typeface="Book Antiqua" panose="02040602050305030304" pitchFamily="18" charset="0"/>
              </a:rPr>
              <a:t>IRR</a:t>
            </a:r>
            <a:r>
              <a:rPr lang="ru-RU" altLang="ru-RU" sz="1000" smtClean="0">
                <a:latin typeface="Book Antiqua" panose="02040602050305030304" pitchFamily="18" charset="0"/>
              </a:rPr>
              <a:t> показывает, при какой ставке дисконтирования проект окупается в точности за расчетный период.</a:t>
            </a:r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8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287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625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7752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178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25070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294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690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468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562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491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608764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865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511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469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210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542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195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835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143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3806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916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35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369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798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7014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247941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79575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702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186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39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68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4281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221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5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594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445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788928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251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633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490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9516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35267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426207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346349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208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677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0455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094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5324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303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294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1440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563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9799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404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377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813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6380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56738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308512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501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3798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332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98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381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368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571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366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9421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565531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0036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2300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4649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0914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98036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96477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093521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940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4707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901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092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597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559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964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8107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402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88506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0196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9331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414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0892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852897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935675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076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5676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842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13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55412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3615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051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7741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2286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41757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3980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6073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1371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85990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276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649781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319760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4666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5075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4313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7266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324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03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52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975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18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43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88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03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29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17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507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12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23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486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691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4718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7225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72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56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12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64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14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56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69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23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2696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33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37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69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29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510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36265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97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95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33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359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109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901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9917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016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790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76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3266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384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440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78989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2835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198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00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166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0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5732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633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830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58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37531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275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242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168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627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527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00222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124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8245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6068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736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606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251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680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8740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530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871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02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778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1870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14918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27722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52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520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267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3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vmlDrawing" Target="../drawings/vmlDrawing9.vml"/><Relationship Id="rId2" Type="http://schemas.openxmlformats.org/officeDocument/2006/relationships/slideLayout" Target="../slideLayouts/slideLayout133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vmlDrawing" Target="../drawings/vmlDrawing10.vml"/><Relationship Id="rId2" Type="http://schemas.openxmlformats.org/officeDocument/2006/relationships/slideLayout" Target="../slideLayouts/slideLayout148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vmlDrawing" Target="../drawings/vmlDrawing11.vml"/><Relationship Id="rId2" Type="http://schemas.openxmlformats.org/officeDocument/2006/relationships/slideLayout" Target="../slideLayouts/slideLayout163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17" Type="http://schemas.openxmlformats.org/officeDocument/2006/relationships/vmlDrawing" Target="../drawings/vmlDrawing12.vml"/><Relationship Id="rId2" Type="http://schemas.openxmlformats.org/officeDocument/2006/relationships/slideLayout" Target="../slideLayouts/slideLayout178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8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17" Type="http://schemas.openxmlformats.org/officeDocument/2006/relationships/vmlDrawing" Target="../drawings/vmlDrawing13.vml"/><Relationship Id="rId2" Type="http://schemas.openxmlformats.org/officeDocument/2006/relationships/slideLayout" Target="../slideLayouts/slideLayout193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0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vmlDrawing" Target="../drawings/vmlDrawing3.v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vmlDrawing" Target="../drawings/vmlDrawing4.v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vmlDrawing" Target="../drawings/vmlDrawing5.vml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vmlDrawing" Target="../drawings/vmlDrawing6.vml"/><Relationship Id="rId2" Type="http://schemas.openxmlformats.org/officeDocument/2006/relationships/slideLayout" Target="../slideLayouts/slideLayout8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vmlDrawing" Target="../drawings/vmlDrawing7.vml"/><Relationship Id="rId2" Type="http://schemas.openxmlformats.org/officeDocument/2006/relationships/slideLayout" Target="../slideLayouts/slideLayout103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vmlDrawing" Target="../drawings/vmlDrawing8.vml"/><Relationship Id="rId2" Type="http://schemas.openxmlformats.org/officeDocument/2006/relationships/slideLayout" Target="../slideLayouts/slideLayout118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9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42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83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88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02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77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6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10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58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89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8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7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94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5" y="188641"/>
            <a:ext cx="552887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7"/>
            <a:ext cx="2016225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157192"/>
            <a:ext cx="8604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Прогнозирование денежного потока инвестиционного проекта. Оптимизация бюджета капиталовложений.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666" y="2590727"/>
            <a:ext cx="5852667" cy="199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6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чет </a:t>
            </a:r>
            <a:r>
              <a:rPr lang="ru-RU" dirty="0"/>
              <a:t>релевантных денежных потоков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учет </a:t>
            </a:r>
            <a:r>
              <a:rPr lang="ru-RU" dirty="0"/>
              <a:t>всех наиболее существенных последствий проекта, то есть при определении эффективности инвестиционного проекта должны рассматриваться все изменения, происходящие на предприятии в результате его реализации.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266273" cy="33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3440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17989" y="1036027"/>
            <a:ext cx="7596554" cy="1312853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ru-RU" b="1" dirty="0" smtClean="0">
                <a:latin typeface="Book Antiqua" panose="02040602050305030304" pitchFamily="18" charset="0"/>
              </a:rPr>
              <a:t>3.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Методы оценки эффективности инвестиционного проекта. </a:t>
            </a:r>
            <a:r>
              <a:rPr lang="ru-RU" altLang="ru-RU" sz="1600" b="1" dirty="0" smtClean="0">
                <a:latin typeface="Book Antiqua" panose="02040602050305030304" pitchFamily="18" charset="0"/>
              </a:rPr>
              <a:t>ПОКАЗАТЕЛИ </a:t>
            </a:r>
            <a:r>
              <a:rPr lang="ru-RU" altLang="ru-RU" sz="1600" b="1" dirty="0" smtClean="0">
                <a:latin typeface="Book Antiqua" panose="02040602050305030304" pitchFamily="18" charset="0"/>
              </a:rPr>
              <a:t>ЭКОНОМИЧЕСКОЙ ЭФФЕКТИВНОСТИ</a:t>
            </a:r>
          </a:p>
        </p:txBody>
      </p:sp>
      <p:sp>
        <p:nvSpPr>
          <p:cNvPr id="583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48508" y="3096359"/>
            <a:ext cx="7312269" cy="28575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ru-RU" b="1" dirty="0" smtClean="0">
                <a:latin typeface="Book Antiqua" panose="02040602050305030304" pitchFamily="18" charset="0"/>
              </a:rPr>
              <a:t>NPV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ru-RU" b="1" dirty="0" smtClean="0">
                <a:latin typeface="Book Antiqua" panose="02040602050305030304" pitchFamily="18" charset="0"/>
              </a:rPr>
              <a:t>IRR</a:t>
            </a:r>
            <a:endParaRPr lang="ru-RU" altLang="ru-RU" b="1" dirty="0" smtClean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ru-RU" b="1" dirty="0" smtClean="0">
                <a:latin typeface="Book Antiqua" panose="02040602050305030304" pitchFamily="18" charset="0"/>
              </a:rPr>
              <a:t>DPBP</a:t>
            </a:r>
            <a:endParaRPr lang="ru-RU" altLang="ru-RU" b="1" dirty="0" smtClean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ru-RU" b="1" dirty="0" err="1" smtClean="0">
                <a:latin typeface="Book Antiqua" panose="02040602050305030304" pitchFamily="18" charset="0"/>
              </a:rPr>
              <a:t>Inv</a:t>
            </a:r>
            <a:r>
              <a:rPr lang="en-US" altLang="ru-RU" b="1" dirty="0" smtClean="0">
                <a:latin typeface="Book Antiqua" panose="02040602050305030304" pitchFamily="18" charset="0"/>
              </a:rPr>
              <a:t>, PVI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ru-RU" b="1" dirty="0" smtClean="0">
                <a:latin typeface="Book Antiqua" panose="02040602050305030304" pitchFamily="18" charset="0"/>
              </a:rPr>
              <a:t>PI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ru-RU" b="1" dirty="0" smtClean="0">
                <a:latin typeface="Book Antiqua" panose="02040602050305030304" pitchFamily="18" charset="0"/>
              </a:rPr>
              <a:t>BEP</a:t>
            </a:r>
            <a:r>
              <a:rPr lang="ru-RU" altLang="ru-RU" b="1" dirty="0" smtClean="0"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40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NPV </a:t>
            </a:r>
            <a:endParaRPr lang="ru-RU" altLang="ru-RU" sz="1846"/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252047" y="902677"/>
            <a:ext cx="8508023" cy="49192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ru-RU" sz="2585" b="0" i="1">
                <a:solidFill>
                  <a:srgbClr val="333399"/>
                </a:solidFill>
              </a:rPr>
              <a:t>NPV</a:t>
            </a:r>
            <a:r>
              <a:rPr lang="ru-RU" altLang="ru-RU" sz="2585" b="0">
                <a:solidFill>
                  <a:srgbClr val="333399"/>
                </a:solidFill>
              </a:rPr>
              <a:t> – есть дисконтированная сумма чистых денежных потоков за все периоды расчетного горизонта проекта.</a:t>
            </a:r>
            <a:r>
              <a:rPr lang="ru-RU" altLang="ru-RU" sz="2585" b="0">
                <a:solidFill>
                  <a:srgbClr val="000000"/>
                </a:solidFill>
              </a:rPr>
              <a:t> </a:t>
            </a:r>
            <a:endParaRPr lang="en-US" altLang="ru-RU" sz="2585" b="0">
              <a:solidFill>
                <a:srgbClr val="000000"/>
              </a:solidFill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ja-JP" sz="2585" b="0">
                <a:solidFill>
                  <a:srgbClr val="000000"/>
                </a:solidFill>
              </a:rPr>
              <a:t>Зависит от </a:t>
            </a:r>
            <a:r>
              <a:rPr lang="en-US" altLang="ja-JP" sz="2585" b="0" i="1">
                <a:solidFill>
                  <a:srgbClr val="000000"/>
                </a:solidFill>
                <a:ea typeface="MS PGothic" panose="020B0600070205080204" pitchFamily="34" charset="-128"/>
              </a:rPr>
              <a:t>CF</a:t>
            </a:r>
            <a:r>
              <a:rPr lang="en-US" altLang="ja-JP" sz="2585" b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ru-RU" altLang="ja-JP" sz="2585" b="0">
                <a:solidFill>
                  <a:srgbClr val="000000"/>
                </a:solidFill>
                <a:ea typeface="MS PGothic" panose="020B0600070205080204" pitchFamily="34" charset="-128"/>
              </a:rPr>
              <a:t>(денежного потока) </a:t>
            </a:r>
            <a:r>
              <a:rPr lang="ru-RU" altLang="ja-JP" sz="2585" b="0">
                <a:solidFill>
                  <a:srgbClr val="000000"/>
                </a:solidFill>
              </a:rPr>
              <a:t>и </a:t>
            </a:r>
            <a:r>
              <a:rPr lang="en-US" altLang="ja-JP" sz="2585" b="0" i="1">
                <a:solidFill>
                  <a:srgbClr val="000000"/>
                </a:solidFill>
                <a:ea typeface="MS PGothic" panose="020B0600070205080204" pitchFamily="34" charset="-128"/>
              </a:rPr>
              <a:t>DR</a:t>
            </a:r>
            <a:r>
              <a:rPr lang="ru-RU" altLang="ja-JP" sz="2585" b="0" i="1">
                <a:solidFill>
                  <a:srgbClr val="000000"/>
                </a:solidFill>
                <a:ea typeface="MS PGothic" panose="020B0600070205080204" pitchFamily="34" charset="-128"/>
              </a:rPr>
              <a:t>(ставки дисконтирования )</a:t>
            </a:r>
            <a:endParaRPr lang="en-US" altLang="ja-JP" sz="2585" b="0" i="1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ja-JP" sz="2585" b="0">
                <a:solidFill>
                  <a:srgbClr val="000000"/>
                </a:solidFill>
              </a:rPr>
              <a:t>Если нам требуется сравнивать проекты, необходимо выбрать точку отсчета – тот момент времени, в деньгах которого ведутся расчеты. 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ja-JP" sz="2585" b="0">
                <a:solidFill>
                  <a:srgbClr val="000000"/>
                </a:solidFill>
              </a:rPr>
              <a:t>Внимание! Часто инвестиционная часть разбита на более короткие периоды, чем операционная – для каждой части </a:t>
            </a:r>
            <a:r>
              <a:rPr lang="en-US" altLang="ja-JP" sz="2585" b="0" i="1">
                <a:solidFill>
                  <a:srgbClr val="000000"/>
                </a:solidFill>
                <a:ea typeface="MS PGothic" panose="020B0600070205080204" pitchFamily="34" charset="-128"/>
              </a:rPr>
              <a:t>NPV</a:t>
            </a:r>
            <a:r>
              <a:rPr lang="ru-RU" altLang="ja-JP" sz="2585" b="0">
                <a:solidFill>
                  <a:srgbClr val="000000"/>
                </a:solidFill>
              </a:rPr>
              <a:t> нужно считать отдельно, используя не годовую ставку соответствующую периоду.</a:t>
            </a:r>
            <a:endParaRPr lang="en-US" altLang="ja-JP" sz="2585" b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ru-RU" altLang="ru-RU" sz="2585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9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NPV </a:t>
            </a:r>
            <a:endParaRPr lang="ru-RU" altLang="ru-RU" sz="1846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52047" y="4558812"/>
            <a:ext cx="8508023" cy="14624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585" b="0">
                <a:solidFill>
                  <a:srgbClr val="000000"/>
                </a:solidFill>
              </a:rPr>
              <a:t>	При расчетах с разными длительностями периодов следует пересчитывать ставки дисконтирования, пользуясь мультипликативным свойством индексов дисконтирования. 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2046" y="836735"/>
            <a:ext cx="8639908" cy="35227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000000"/>
                </a:solidFill>
              </a:rPr>
              <a:t>Показатель </a:t>
            </a:r>
            <a:r>
              <a:rPr lang="en-US" altLang="ru-RU" sz="2585" b="0" i="1">
                <a:solidFill>
                  <a:srgbClr val="000000"/>
                </a:solidFill>
              </a:rPr>
              <a:t>NPV</a:t>
            </a:r>
            <a:r>
              <a:rPr lang="ru-RU" altLang="ru-RU" sz="2585" b="0">
                <a:solidFill>
                  <a:srgbClr val="000000"/>
                </a:solidFill>
              </a:rPr>
              <a:t> характеризует </a:t>
            </a:r>
            <a:r>
              <a:rPr lang="ru-RU" altLang="ru-RU" sz="2585" b="0" i="1">
                <a:solidFill>
                  <a:srgbClr val="000000"/>
                </a:solidFill>
              </a:rPr>
              <a:t>реальные доходы</a:t>
            </a:r>
            <a:r>
              <a:rPr lang="ru-RU" altLang="ru-RU" sz="2585" b="0">
                <a:solidFill>
                  <a:srgbClr val="000000"/>
                </a:solidFill>
              </a:rPr>
              <a:t> от реализации проекта. Однако, большое значение </a:t>
            </a:r>
            <a:r>
              <a:rPr lang="en-US" altLang="ru-RU" sz="2585" b="0" i="1">
                <a:solidFill>
                  <a:srgbClr val="000000"/>
                </a:solidFill>
              </a:rPr>
              <a:t>NPV</a:t>
            </a:r>
            <a:r>
              <a:rPr lang="ru-RU" altLang="ru-RU" sz="2585" b="0">
                <a:solidFill>
                  <a:srgbClr val="000000"/>
                </a:solidFill>
              </a:rPr>
              <a:t> еще не означает, что проект высокоэффективный – затраты при этом могут быть слишком большие, а возврат средств идти 50 лет. 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ru-RU" altLang="ru-RU" sz="2585" b="0">
              <a:solidFill>
                <a:srgbClr val="000000"/>
              </a:solidFill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ru-RU" sz="2215" b="0" i="1">
                <a:solidFill>
                  <a:srgbClr val="000000"/>
                </a:solidFill>
              </a:rPr>
              <a:t>NPV</a:t>
            </a:r>
            <a:r>
              <a:rPr lang="ru-RU" altLang="ru-RU" sz="2215" b="0">
                <a:solidFill>
                  <a:srgbClr val="000000"/>
                </a:solidFill>
              </a:rPr>
              <a:t> вычисляется в </a:t>
            </a:r>
            <a:r>
              <a:rPr lang="en-US" altLang="ru-RU" sz="2215" b="0" i="1">
                <a:solidFill>
                  <a:srgbClr val="000000"/>
                </a:solidFill>
              </a:rPr>
              <a:t>Excel</a:t>
            </a:r>
            <a:r>
              <a:rPr lang="ru-RU" altLang="ru-RU" sz="2215" b="0">
                <a:solidFill>
                  <a:srgbClr val="000000"/>
                </a:solidFill>
              </a:rPr>
              <a:t>’е с помощью функции ЧПС, имеющей два аргумента: первый – ставка дисконтирования, второй – денежный поток.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215" b="0">
                <a:solidFill>
                  <a:srgbClr val="000000"/>
                </a:solidFill>
              </a:rPr>
              <a:t>Например:</a:t>
            </a:r>
            <a:r>
              <a:rPr lang="ru-RU" altLang="ru-RU" sz="2215" b="0" i="1">
                <a:solidFill>
                  <a:srgbClr val="000000"/>
                </a:solidFill>
              </a:rPr>
              <a:t> </a:t>
            </a:r>
            <a:r>
              <a:rPr lang="en-US" altLang="ru-RU" sz="2215" b="0" i="1">
                <a:solidFill>
                  <a:srgbClr val="000000"/>
                </a:solidFill>
              </a:rPr>
              <a:t>NPV</a:t>
            </a:r>
            <a:r>
              <a:rPr lang="ru-RU" altLang="ru-RU" sz="2215" b="0">
                <a:solidFill>
                  <a:srgbClr val="000000"/>
                </a:solidFill>
              </a:rPr>
              <a:t>=ЧПС(</a:t>
            </a:r>
            <a:r>
              <a:rPr lang="en-US" altLang="ru-RU" sz="2215" b="0">
                <a:solidFill>
                  <a:srgbClr val="000000"/>
                </a:solidFill>
              </a:rPr>
              <a:t>20%</a:t>
            </a:r>
            <a:r>
              <a:rPr lang="ru-RU" altLang="ru-RU" sz="2215" b="0">
                <a:solidFill>
                  <a:srgbClr val="000000"/>
                </a:solidFill>
              </a:rPr>
              <a:t>;'Cash-flow'!F27:AW27)</a:t>
            </a:r>
          </a:p>
        </p:txBody>
      </p:sp>
    </p:spTree>
    <p:extLst>
      <p:ext uri="{BB962C8B-B14F-4D97-AF65-F5344CB8AC3E}">
        <p14:creationId xmlns:p14="http://schemas.microsoft.com/office/powerpoint/2010/main" val="1605291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IRR </a:t>
            </a:r>
            <a:endParaRPr lang="ru-RU" altLang="ru-RU" sz="1846"/>
          </a:p>
        </p:txBody>
      </p:sp>
      <p:sp>
        <p:nvSpPr>
          <p:cNvPr id="61443" name="Rectangle 10"/>
          <p:cNvSpPr>
            <a:spLocks noChangeArrowheads="1"/>
          </p:cNvSpPr>
          <p:nvPr/>
        </p:nvSpPr>
        <p:spPr bwMode="auto">
          <a:xfrm>
            <a:off x="317989" y="1036028"/>
            <a:ext cx="8508023" cy="49192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000000"/>
                </a:solidFill>
              </a:rPr>
              <a:t>Значение ставки дисконтирования, при которой </a:t>
            </a:r>
            <a:r>
              <a:rPr lang="en-US" altLang="ru-RU" sz="2585" b="0" i="1">
                <a:solidFill>
                  <a:srgbClr val="000000"/>
                </a:solidFill>
              </a:rPr>
              <a:t>NPV</a:t>
            </a:r>
            <a:r>
              <a:rPr lang="ru-RU" altLang="ru-RU" sz="2585" b="0" i="1">
                <a:solidFill>
                  <a:srgbClr val="000000"/>
                </a:solidFill>
              </a:rPr>
              <a:t> </a:t>
            </a:r>
            <a:r>
              <a:rPr lang="ru-RU" altLang="ru-RU" sz="2585" b="0">
                <a:solidFill>
                  <a:srgbClr val="000000"/>
                </a:solidFill>
              </a:rPr>
              <a:t>становится равной нулю, называется </a:t>
            </a:r>
            <a:r>
              <a:rPr lang="ru-RU" altLang="ru-RU" sz="2585" i="1">
                <a:solidFill>
                  <a:srgbClr val="333399"/>
                </a:solidFill>
              </a:rPr>
              <a:t>внутренней нормой доходности</a:t>
            </a:r>
            <a:r>
              <a:rPr lang="ru-RU" altLang="ru-RU" sz="2585">
                <a:solidFill>
                  <a:srgbClr val="333399"/>
                </a:solidFill>
              </a:rPr>
              <a:t> (</a:t>
            </a:r>
            <a:r>
              <a:rPr lang="en-US" altLang="ru-RU" sz="2585" i="1">
                <a:solidFill>
                  <a:srgbClr val="333399"/>
                </a:solidFill>
              </a:rPr>
              <a:t>Internal Rate of Return</a:t>
            </a:r>
            <a:r>
              <a:rPr lang="ru-RU" altLang="ru-RU" sz="2585">
                <a:solidFill>
                  <a:srgbClr val="333399"/>
                </a:solidFill>
              </a:rPr>
              <a:t> - </a:t>
            </a:r>
            <a:r>
              <a:rPr lang="en-US" altLang="ru-RU" sz="2585" i="1">
                <a:solidFill>
                  <a:srgbClr val="333399"/>
                </a:solidFill>
              </a:rPr>
              <a:t>IRR</a:t>
            </a:r>
            <a:r>
              <a:rPr lang="ru-RU" altLang="ru-RU" sz="2585">
                <a:solidFill>
                  <a:srgbClr val="333399"/>
                </a:solidFill>
              </a:rPr>
              <a:t>)</a:t>
            </a:r>
            <a:r>
              <a:rPr lang="ru-RU" altLang="ru-RU" sz="2585" b="0">
                <a:solidFill>
                  <a:srgbClr val="000000"/>
                </a:solidFill>
              </a:rPr>
              <a:t>. 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ru-RU" altLang="ru-RU" sz="2585" b="0">
              <a:solidFill>
                <a:srgbClr val="000000"/>
              </a:solidFill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333399"/>
                </a:solidFill>
              </a:rPr>
              <a:t>IRR может не существовать:</a:t>
            </a:r>
            <a:r>
              <a:rPr lang="ru-RU" altLang="ru-RU" sz="2585" b="0">
                <a:solidFill>
                  <a:srgbClr val="000000"/>
                </a:solidFill>
              </a:rPr>
              <a:t> 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585" b="0">
                <a:solidFill>
                  <a:srgbClr val="000000"/>
                </a:solidFill>
              </a:rPr>
              <a:t>	подрядчик выполняет работу за свои деньги, а в качестве оплаты получает в течение нескольких периодов определенную часть дополнительной продукции. В этом случае компания, получает исключительно положительные потоки, а значит, IRR для него не существует.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ru-RU" altLang="ru-RU" sz="2585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5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IRR </a:t>
            </a:r>
            <a:endParaRPr lang="ru-RU" altLang="ru-RU" sz="1846"/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317990" y="1815311"/>
            <a:ext cx="8442080" cy="282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algn="l" defTabSz="844083" fontAlgn="base">
              <a:spcBef>
                <a:spcPct val="0"/>
              </a:spcBef>
              <a:spcAft>
                <a:spcPct val="0"/>
              </a:spcAft>
              <a:tabLst>
                <a:tab pos="5255001" algn="r"/>
              </a:tabLst>
            </a:pPr>
            <a:r>
              <a:rPr lang="ru-RU" altLang="ru-RU" sz="2954" b="0">
                <a:solidFill>
                  <a:srgbClr val="000000"/>
                </a:solidFill>
              </a:rPr>
              <a:t>Для регулярного денежного потока </a:t>
            </a:r>
            <a:r>
              <a:rPr lang="en-US" altLang="ru-RU" sz="2954" b="0" i="1">
                <a:solidFill>
                  <a:srgbClr val="000000"/>
                </a:solidFill>
              </a:rPr>
              <a:t>IRR</a:t>
            </a:r>
            <a:r>
              <a:rPr lang="ru-RU" altLang="ru-RU" sz="2954" b="0">
                <a:solidFill>
                  <a:srgbClr val="000000"/>
                </a:solidFill>
              </a:rPr>
              <a:t> всегда существует и при том единственный.</a:t>
            </a:r>
          </a:p>
          <a:p>
            <a:pPr algn="l" defTabSz="844083" fontAlgn="base">
              <a:spcBef>
                <a:spcPct val="0"/>
              </a:spcBef>
              <a:spcAft>
                <a:spcPct val="0"/>
              </a:spcAft>
              <a:tabLst>
                <a:tab pos="5255001" algn="r"/>
              </a:tabLst>
            </a:pPr>
            <a:r>
              <a:rPr lang="ru-RU" altLang="ru-RU" sz="2954" b="0">
                <a:solidFill>
                  <a:srgbClr val="000000"/>
                </a:solidFill>
              </a:rPr>
              <a:t>Более того, в этом случае </a:t>
            </a:r>
            <a:r>
              <a:rPr lang="en-US" altLang="ru-RU" sz="2954" b="0">
                <a:solidFill>
                  <a:srgbClr val="000000"/>
                </a:solidFill>
              </a:rPr>
              <a:t>IRR</a:t>
            </a:r>
            <a:r>
              <a:rPr lang="ru-RU" altLang="ru-RU" sz="2954" b="0">
                <a:solidFill>
                  <a:srgbClr val="000000"/>
                </a:solidFill>
              </a:rPr>
              <a:t> имеет следующий смысл:</a:t>
            </a:r>
            <a:r>
              <a:rPr lang="ru-RU" altLang="ru-RU" sz="2954" b="0" i="1">
                <a:solidFill>
                  <a:srgbClr val="000000"/>
                </a:solidFill>
              </a:rPr>
              <a:t> </a:t>
            </a:r>
            <a:r>
              <a:rPr lang="ru-RU" altLang="ru-RU" sz="2954" i="1">
                <a:solidFill>
                  <a:srgbClr val="333399"/>
                </a:solidFill>
              </a:rPr>
              <a:t>это та процентная ставка, под которую помещаются инвестиционные вложения.</a:t>
            </a:r>
            <a:endParaRPr lang="ru-RU" altLang="ru-RU" sz="2954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6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DPBP </a:t>
            </a:r>
            <a:endParaRPr lang="ru-RU" altLang="ru-RU" sz="1846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17989" y="1502020"/>
            <a:ext cx="8508023" cy="44533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954" i="1">
                <a:solidFill>
                  <a:srgbClr val="333399"/>
                </a:solidFill>
              </a:rPr>
              <a:t>Дисконтированный срок окупаемости </a:t>
            </a:r>
            <a:r>
              <a:rPr lang="en-US" altLang="ru-RU" sz="2954" i="1">
                <a:solidFill>
                  <a:srgbClr val="333399"/>
                </a:solidFill>
              </a:rPr>
              <a:t>(DPBP) </a:t>
            </a:r>
            <a:r>
              <a:rPr lang="ru-RU" altLang="ru-RU" sz="2954" i="1">
                <a:solidFill>
                  <a:srgbClr val="333399"/>
                </a:solidFill>
              </a:rPr>
              <a:t>равен тому времени, после которого </a:t>
            </a:r>
            <a:r>
              <a:rPr lang="en-US" altLang="ru-RU" sz="2954" i="1">
                <a:solidFill>
                  <a:srgbClr val="333399"/>
                </a:solidFill>
              </a:rPr>
              <a:t>NPV</a:t>
            </a:r>
            <a:r>
              <a:rPr lang="ru-RU" altLang="ru-RU" sz="2954" i="1">
                <a:solidFill>
                  <a:srgbClr val="333399"/>
                </a:solidFill>
              </a:rPr>
              <a:t> становится равным нулю.</a:t>
            </a:r>
            <a:r>
              <a:rPr lang="ru-RU" altLang="ru-RU" sz="2954" b="0">
                <a:solidFill>
                  <a:srgbClr val="000000"/>
                </a:solidFill>
              </a:rPr>
              <a:t> </a:t>
            </a:r>
            <a:endParaRPr lang="en-US" altLang="ru-RU" sz="2954" b="0">
              <a:solidFill>
                <a:srgbClr val="000000"/>
              </a:solidFill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ru-RU" altLang="ru-RU" sz="2954" b="0">
              <a:solidFill>
                <a:srgbClr val="000000"/>
              </a:solidFill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954" b="0">
                <a:solidFill>
                  <a:srgbClr val="000000"/>
                </a:solidFill>
              </a:rPr>
              <a:t>В общем случае этот показатель, как и </a:t>
            </a:r>
            <a:r>
              <a:rPr lang="en-US" altLang="ru-RU" sz="2954" b="0">
                <a:solidFill>
                  <a:srgbClr val="000000"/>
                </a:solidFill>
              </a:rPr>
              <a:t>IRR</a:t>
            </a:r>
            <a:r>
              <a:rPr lang="ru-RU" altLang="ru-RU" sz="2954" b="0">
                <a:solidFill>
                  <a:srgbClr val="000000"/>
                </a:solidFill>
              </a:rPr>
              <a:t>, может иметь несколько значений, а может и не существовать.</a:t>
            </a:r>
            <a:r>
              <a:rPr lang="ru-RU" altLang="ru-RU" sz="2954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178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DPBP </a:t>
            </a:r>
            <a:endParaRPr lang="ru-RU" altLang="ru-RU" sz="1846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17989" y="2564424"/>
            <a:ext cx="8508023" cy="1129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215" b="0">
                <a:solidFill>
                  <a:srgbClr val="000000"/>
                </a:solidFill>
              </a:rPr>
              <a:t>Пример расчета срока окупаемости бензоколонки,</a:t>
            </a: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215" b="0">
                <a:solidFill>
                  <a:srgbClr val="000000"/>
                </a:solidFill>
              </a:rPr>
              <a:t>требующей ремонта на шестой год на сумму 600 000 долл. </a:t>
            </a: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215" b="0">
                <a:solidFill>
                  <a:srgbClr val="000000"/>
                </a:solidFill>
              </a:rPr>
              <a:t>купленной за 600 000 долл.</a:t>
            </a: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8959270" y="2109244"/>
            <a:ext cx="184731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2954"/>
          </a:p>
        </p:txBody>
      </p:sp>
      <p:graphicFrame>
        <p:nvGraphicFramePr>
          <p:cNvPr id="66565" name="Object 4"/>
          <p:cNvGraphicFramePr>
            <a:graphicFrameLocks noChangeAspect="1"/>
          </p:cNvGraphicFramePr>
          <p:nvPr/>
        </p:nvGraphicFramePr>
        <p:xfrm>
          <a:off x="317989" y="902677"/>
          <a:ext cx="8510954" cy="154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Лист" r:id="rId4" imgW="5448300" imgH="990803" progId="Excel.Sheet.8">
                  <p:embed/>
                </p:oleObj>
              </mc:Choice>
              <mc:Fallback>
                <p:oleObj name="Лист" r:id="rId4" imgW="5448300" imgH="990803" progId="Excel.Sheet.8">
                  <p:embed/>
                  <p:pic>
                    <p:nvPicPr>
                      <p:cNvPr id="6656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89" y="902677"/>
                        <a:ext cx="8510954" cy="1547446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8959270" y="1950983"/>
            <a:ext cx="184731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2954"/>
          </a:p>
        </p:txBody>
      </p:sp>
      <p:graphicFrame>
        <p:nvGraphicFramePr>
          <p:cNvPr id="66567" name="Object 6"/>
          <p:cNvGraphicFramePr>
            <a:graphicFrameLocks noChangeAspect="1"/>
          </p:cNvGraphicFramePr>
          <p:nvPr/>
        </p:nvGraphicFramePr>
        <p:xfrm>
          <a:off x="316523" y="3827585"/>
          <a:ext cx="8440615" cy="2121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Лист" r:id="rId6" imgW="5895975" imgH="1466698" progId="Excel.Sheet.8">
                  <p:embed/>
                </p:oleObj>
              </mc:Choice>
              <mc:Fallback>
                <p:oleObj name="Лист" r:id="rId6" imgW="5895975" imgH="1466698" progId="Excel.Sheet.8">
                  <p:embed/>
                  <p:pic>
                    <p:nvPicPr>
                      <p:cNvPr id="6656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23" y="3827585"/>
                        <a:ext cx="8440615" cy="212187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867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ChangeArrowheads="1"/>
          </p:cNvSpPr>
          <p:nvPr/>
        </p:nvSpPr>
        <p:spPr bwMode="auto">
          <a:xfrm>
            <a:off x="8959270" y="2122433"/>
            <a:ext cx="184731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2954"/>
          </a:p>
        </p:txBody>
      </p:sp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0" y="4288043"/>
            <a:ext cx="184731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algn="l" defTabSz="844083" fontAlgn="base">
              <a:spcBef>
                <a:spcPct val="0"/>
              </a:spcBef>
              <a:spcAft>
                <a:spcPct val="0"/>
              </a:spcAft>
              <a:tabLst>
                <a:tab pos="5255001" algn="r"/>
              </a:tabLst>
            </a:pPr>
            <a:endParaRPr lang="ru-RU" altLang="ru-RU" sz="1662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Rectangle 10"/>
          <p:cNvSpPr>
            <a:spLocks noChangeArrowheads="1"/>
          </p:cNvSpPr>
          <p:nvPr/>
        </p:nvSpPr>
        <p:spPr bwMode="auto">
          <a:xfrm>
            <a:off x="317989" y="1302728"/>
            <a:ext cx="8508023" cy="4387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</a:pPr>
            <a:r>
              <a:rPr lang="en-US" altLang="ru-RU" sz="2954" b="0">
                <a:solidFill>
                  <a:srgbClr val="000000"/>
                </a:solidFill>
              </a:rPr>
              <a:t>	</a:t>
            </a:r>
            <a:r>
              <a:rPr lang="ru-RU" altLang="ru-RU" sz="2954" b="0">
                <a:solidFill>
                  <a:srgbClr val="000000"/>
                </a:solidFill>
              </a:rPr>
              <a:t>В некоторых случаях </a:t>
            </a:r>
            <a:r>
              <a:rPr lang="en-US" altLang="ru-RU" sz="2954" b="0" i="1">
                <a:solidFill>
                  <a:srgbClr val="000000"/>
                </a:solidFill>
              </a:rPr>
              <a:t>DPBP</a:t>
            </a:r>
            <a:r>
              <a:rPr lang="en-US" altLang="ru-RU" sz="2954" b="0">
                <a:solidFill>
                  <a:srgbClr val="000000"/>
                </a:solidFill>
              </a:rPr>
              <a:t> (</a:t>
            </a:r>
            <a:r>
              <a:rPr lang="ru-RU" altLang="ru-RU" sz="2954" b="0">
                <a:solidFill>
                  <a:srgbClr val="000000"/>
                </a:solidFill>
              </a:rPr>
              <a:t>как и</a:t>
            </a:r>
            <a:r>
              <a:rPr lang="en-US" altLang="ru-RU" sz="2954" b="0">
                <a:solidFill>
                  <a:srgbClr val="000000"/>
                </a:solidFill>
              </a:rPr>
              <a:t> </a:t>
            </a:r>
            <a:r>
              <a:rPr lang="en-US" altLang="ru-RU" sz="2954" b="0" i="1">
                <a:solidFill>
                  <a:srgbClr val="000000"/>
                </a:solidFill>
              </a:rPr>
              <a:t>IRR)</a:t>
            </a:r>
            <a:r>
              <a:rPr lang="ru-RU" altLang="ru-RU" sz="2954" b="0">
                <a:solidFill>
                  <a:srgbClr val="000000"/>
                </a:solidFill>
              </a:rPr>
              <a:t> не существует или имеет несколько значений, но несмотря на неоднозначность показателя «Окупаемость», он имеет большое значение</a:t>
            </a: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</a:pPr>
            <a:endParaRPr lang="ru-RU" altLang="ru-RU" sz="2954" b="0">
              <a:solidFill>
                <a:srgbClr val="000000"/>
              </a:solidFill>
            </a:endParaRP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954" b="0">
                <a:solidFill>
                  <a:srgbClr val="000000"/>
                </a:solidFill>
              </a:rPr>
              <a:t> –</a:t>
            </a:r>
            <a:r>
              <a:rPr lang="ru-RU" altLang="ru-RU" sz="2954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954" b="0">
                <a:solidFill>
                  <a:srgbClr val="333399"/>
                </a:solidFill>
              </a:rPr>
              <a:t>чем позже деньги будут возвращаться, тем сильнее будет роль рисков и неучтенных факторов</a:t>
            </a:r>
            <a:r>
              <a:rPr lang="ru-RU" altLang="ru-RU" sz="2954" b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68613" name="Rectangle 11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DPBP </a:t>
            </a:r>
            <a:endParaRPr lang="ru-RU" altLang="ru-RU" sz="1846"/>
          </a:p>
        </p:txBody>
      </p:sp>
    </p:spTree>
    <p:extLst>
      <p:ext uri="{BB962C8B-B14F-4D97-AF65-F5344CB8AC3E}">
        <p14:creationId xmlns:p14="http://schemas.microsoft.com/office/powerpoint/2010/main" val="1874607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Inv, PVI</a:t>
            </a:r>
            <a:endParaRPr lang="ru-RU" altLang="ru-RU" sz="1846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17989" y="770793"/>
            <a:ext cx="8508023" cy="53164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000000"/>
                </a:solidFill>
              </a:rPr>
              <a:t>Необходимо максимально точно учитывать инвестиционные затраты.</a:t>
            </a:r>
            <a:r>
              <a:rPr lang="ru-RU" altLang="ru-RU" sz="2954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ru-RU" sz="2954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000000"/>
                </a:solidFill>
              </a:rPr>
              <a:t>К</a:t>
            </a:r>
            <a:r>
              <a:rPr lang="en-US" altLang="ru-RU" sz="2585" b="0">
                <a:solidFill>
                  <a:srgbClr val="000000"/>
                </a:solidFill>
              </a:rPr>
              <a:t> </a:t>
            </a:r>
            <a:r>
              <a:rPr lang="ru-RU" altLang="ru-RU" sz="2585" b="0">
                <a:solidFill>
                  <a:srgbClr val="000000"/>
                </a:solidFill>
              </a:rPr>
              <a:t>инвестициям будем относить все затраты, необходимые для запуска проекта, за исключением затрат на эксплуатацию проекта. 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000000"/>
                </a:solidFill>
              </a:rPr>
              <a:t>Инвестиционные затраты относятся к инвестиционному периоду.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000000"/>
                </a:solidFill>
              </a:rPr>
              <a:t>Поскольку инвестиционный капитал имеет стоимость, то в расчетах следует учитывать его приведенную стоимость </a:t>
            </a:r>
            <a:r>
              <a:rPr lang="ru-RU" altLang="ru-RU" sz="2585">
                <a:solidFill>
                  <a:srgbClr val="333399"/>
                </a:solidFill>
              </a:rPr>
              <a:t>(</a:t>
            </a:r>
            <a:r>
              <a:rPr lang="en-US" altLang="ru-RU" sz="2585" i="1">
                <a:solidFill>
                  <a:srgbClr val="333399"/>
                </a:solidFill>
              </a:rPr>
              <a:t>Present Value of Investment</a:t>
            </a:r>
            <a:r>
              <a:rPr lang="ru-RU" altLang="ru-RU" sz="2585" i="1">
                <a:solidFill>
                  <a:srgbClr val="333399"/>
                </a:solidFill>
              </a:rPr>
              <a:t> – </a:t>
            </a:r>
            <a:r>
              <a:rPr lang="en-US" altLang="ru-RU" sz="2585" i="1">
                <a:solidFill>
                  <a:srgbClr val="333399"/>
                </a:solidFill>
              </a:rPr>
              <a:t>PVI</a:t>
            </a:r>
            <a:r>
              <a:rPr lang="ru-RU" altLang="ru-RU" sz="2585">
                <a:solidFill>
                  <a:srgbClr val="333399"/>
                </a:solidFill>
              </a:rPr>
              <a:t>)</a:t>
            </a:r>
            <a:r>
              <a:rPr lang="ru-RU" altLang="ru-RU" sz="2585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67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43608" y="332657"/>
            <a:ext cx="7128792" cy="6001643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План лекции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этапы оценки денежного потока. 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Классификация инвестиционных проектов. 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Методы оценки эффективности инвестиционного проекта.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 лекции: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ознакомить студентов с м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етодами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оценки эффективности инвестиционного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Результаты: </a:t>
            </a:r>
          </a:p>
          <a:p>
            <a:pPr lvl="0" algn="just"/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профессиональных </a:t>
            </a:r>
            <a:r>
              <a:rPr lang="ru-RU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компетенций по методологии </a:t>
            </a:r>
            <a:r>
              <a:rPr 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оценки эффективности инвестиционного проекта.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PI </a:t>
            </a:r>
            <a:endParaRPr lang="ru-RU" altLang="ru-RU" sz="1846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17989" y="836735"/>
            <a:ext cx="8508023" cy="27256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000000"/>
                </a:solidFill>
              </a:rPr>
              <a:t>Даже при большом </a:t>
            </a:r>
            <a:r>
              <a:rPr lang="en-US" altLang="ru-RU" sz="2585" b="0">
                <a:solidFill>
                  <a:srgbClr val="000000"/>
                </a:solidFill>
              </a:rPr>
              <a:t>NPV</a:t>
            </a:r>
            <a:r>
              <a:rPr lang="ru-RU" altLang="ru-RU" sz="2585" b="0">
                <a:solidFill>
                  <a:srgbClr val="000000"/>
                </a:solidFill>
              </a:rPr>
              <a:t> проект может быть малоэффективным. Например, если сами инвестиции при этом очень велики. 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ru-RU" altLang="ru-RU" sz="2585" b="0">
              <a:solidFill>
                <a:srgbClr val="000000"/>
              </a:solidFill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i="1">
                <a:solidFill>
                  <a:srgbClr val="333399"/>
                </a:solidFill>
              </a:rPr>
              <a:t>Индекс доходности </a:t>
            </a:r>
            <a:r>
              <a:rPr lang="ru-RU" altLang="ru-RU" sz="2585">
                <a:solidFill>
                  <a:srgbClr val="333399"/>
                </a:solidFill>
              </a:rPr>
              <a:t>(</a:t>
            </a:r>
            <a:r>
              <a:rPr lang="en-US" altLang="ru-RU" sz="2585" i="1">
                <a:solidFill>
                  <a:srgbClr val="333399"/>
                </a:solidFill>
              </a:rPr>
              <a:t>Profitability Index</a:t>
            </a:r>
            <a:r>
              <a:rPr lang="ru-RU" altLang="ru-RU" sz="2585">
                <a:solidFill>
                  <a:srgbClr val="333399"/>
                </a:solidFill>
              </a:rPr>
              <a:t> - </a:t>
            </a:r>
            <a:r>
              <a:rPr lang="en-US" altLang="ru-RU" sz="2585" i="1">
                <a:solidFill>
                  <a:srgbClr val="333399"/>
                </a:solidFill>
              </a:rPr>
              <a:t>PI</a:t>
            </a:r>
            <a:r>
              <a:rPr lang="ru-RU" altLang="ru-RU" sz="2585">
                <a:solidFill>
                  <a:srgbClr val="333399"/>
                </a:solidFill>
              </a:rPr>
              <a:t>)</a:t>
            </a:r>
            <a:r>
              <a:rPr lang="ru-RU" altLang="ru-RU" sz="2585" i="1">
                <a:solidFill>
                  <a:srgbClr val="333399"/>
                </a:solidFill>
              </a:rPr>
              <a:t> – отношение дисконтированного чистого денежного дохода </a:t>
            </a:r>
            <a:r>
              <a:rPr lang="en-US" altLang="ru-RU" sz="2585" i="1">
                <a:solidFill>
                  <a:srgbClr val="333399"/>
                </a:solidFill>
              </a:rPr>
              <a:t>NPV</a:t>
            </a:r>
            <a:r>
              <a:rPr lang="ru-RU" altLang="ru-RU" sz="2585" i="1">
                <a:solidFill>
                  <a:srgbClr val="333399"/>
                </a:solidFill>
              </a:rPr>
              <a:t> к дисконтированной сумме инвестиций </a:t>
            </a:r>
            <a:r>
              <a:rPr lang="en-US" altLang="ru-RU" sz="2585" i="1">
                <a:solidFill>
                  <a:srgbClr val="333399"/>
                </a:solidFill>
              </a:rPr>
              <a:t>PVI</a:t>
            </a:r>
            <a:r>
              <a:rPr lang="ru-RU" altLang="ru-RU" sz="2585" b="0">
                <a:solidFill>
                  <a:srgbClr val="000000"/>
                </a:solidFill>
              </a:rPr>
              <a:t> в этом случае будет низким. </a:t>
            </a:r>
            <a:endParaRPr lang="ru-RU" altLang="ru-RU" sz="2954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8959270" y="2975287"/>
            <a:ext cx="184731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2954"/>
          </a:p>
        </p:txBody>
      </p:sp>
      <p:graphicFrame>
        <p:nvGraphicFramePr>
          <p:cNvPr id="71685" name="Object 4"/>
          <p:cNvGraphicFramePr>
            <a:graphicFrameLocks noChangeAspect="1"/>
          </p:cNvGraphicFramePr>
          <p:nvPr/>
        </p:nvGraphicFramePr>
        <p:xfrm>
          <a:off x="517282" y="3894993"/>
          <a:ext cx="1994388" cy="102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4" imgW="761669" imgH="393529" progId="Equation.3">
                  <p:embed/>
                </p:oleObj>
              </mc:Choice>
              <mc:Fallback>
                <p:oleObj name="Equation" r:id="rId4" imgW="761669" imgH="393529" progId="Equation.3">
                  <p:embed/>
                  <p:pic>
                    <p:nvPicPr>
                      <p:cNvPr id="7168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82" y="3894993"/>
                        <a:ext cx="1994388" cy="10228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17989" y="4957397"/>
            <a:ext cx="8508023" cy="9979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ru-RU" sz="2954" b="0" i="1">
                <a:solidFill>
                  <a:srgbClr val="333399"/>
                </a:solidFill>
              </a:rPr>
              <a:t>PI</a:t>
            </a:r>
            <a:r>
              <a:rPr lang="ru-RU" altLang="ru-RU" sz="2954" b="0">
                <a:solidFill>
                  <a:srgbClr val="333399"/>
                </a:solidFill>
              </a:rPr>
              <a:t> показывает, сколько долларов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954" b="0">
                <a:solidFill>
                  <a:srgbClr val="333399"/>
                </a:solidFill>
              </a:rPr>
              <a:t>«зарабатывает» один доллар инвестиций</a:t>
            </a:r>
            <a:r>
              <a:rPr lang="ru-RU" altLang="ru-RU" sz="2954" b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3778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BEP </a:t>
            </a:r>
            <a:endParaRPr lang="ru-RU" altLang="ru-RU" sz="1846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17989" y="970085"/>
            <a:ext cx="8508023" cy="49178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000000"/>
                </a:solidFill>
              </a:rPr>
              <a:t>Если </a:t>
            </a:r>
            <a:r>
              <a:rPr lang="en-US" altLang="ru-RU" sz="2585" b="0" i="1">
                <a:solidFill>
                  <a:srgbClr val="000000"/>
                </a:solidFill>
              </a:rPr>
              <a:t>NPV</a:t>
            </a:r>
            <a:r>
              <a:rPr lang="ru-RU" altLang="ru-RU" sz="2585" b="0">
                <a:solidFill>
                  <a:srgbClr val="000000"/>
                </a:solidFill>
              </a:rPr>
              <a:t> при некотором значении переменной  обращается в нуль, то это значение называется</a:t>
            </a:r>
            <a:r>
              <a:rPr lang="ru-RU" altLang="ru-RU" sz="2585" b="0" i="1">
                <a:solidFill>
                  <a:srgbClr val="000000"/>
                </a:solidFill>
              </a:rPr>
              <a:t> </a:t>
            </a:r>
            <a:r>
              <a:rPr lang="ru-RU" altLang="ru-RU" sz="2585" i="1">
                <a:solidFill>
                  <a:srgbClr val="333399"/>
                </a:solidFill>
              </a:rPr>
              <a:t>точкой безубыточности (</a:t>
            </a:r>
            <a:r>
              <a:rPr lang="en-US" altLang="ru-RU" sz="2585" i="1">
                <a:solidFill>
                  <a:srgbClr val="333399"/>
                </a:solidFill>
              </a:rPr>
              <a:t>break even point</a:t>
            </a:r>
            <a:r>
              <a:rPr lang="ru-RU" altLang="ru-RU" sz="2585" i="1">
                <a:solidFill>
                  <a:srgbClr val="333399"/>
                </a:solidFill>
              </a:rPr>
              <a:t> – </a:t>
            </a:r>
            <a:r>
              <a:rPr lang="en-US" altLang="ru-RU" sz="2585" i="1">
                <a:solidFill>
                  <a:srgbClr val="333399"/>
                </a:solidFill>
              </a:rPr>
              <a:t>BEP</a:t>
            </a:r>
            <a:r>
              <a:rPr lang="ru-RU" altLang="ru-RU" sz="2585" i="1">
                <a:solidFill>
                  <a:srgbClr val="333399"/>
                </a:solidFill>
              </a:rPr>
              <a:t>) по данной переменной.</a:t>
            </a:r>
            <a:r>
              <a:rPr lang="ru-RU" altLang="ru-RU" sz="2585" b="0">
                <a:solidFill>
                  <a:srgbClr val="000000"/>
                </a:solidFill>
              </a:rPr>
              <a:t> 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altLang="ru-RU" sz="2585" b="0">
              <a:solidFill>
                <a:srgbClr val="000000"/>
              </a:solidFill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000000"/>
                </a:solidFill>
              </a:rPr>
              <a:t>Примеры:</a:t>
            </a:r>
            <a:r>
              <a:rPr lang="ru-RU" altLang="ru-RU" sz="2585" b="0" i="1">
                <a:solidFill>
                  <a:srgbClr val="000000"/>
                </a:solidFill>
              </a:rPr>
              <a:t> </a:t>
            </a:r>
            <a:r>
              <a:rPr lang="en-US" altLang="ru-RU" sz="2585" b="0" i="1">
                <a:solidFill>
                  <a:srgbClr val="000000"/>
                </a:solidFill>
              </a:rPr>
              <a:t>DPBP</a:t>
            </a:r>
            <a:r>
              <a:rPr lang="ru-RU" altLang="ru-RU" sz="2585" b="0" i="1">
                <a:solidFill>
                  <a:srgbClr val="000000"/>
                </a:solidFill>
              </a:rPr>
              <a:t> – по времени</a:t>
            </a:r>
            <a:r>
              <a:rPr lang="en-US" altLang="ru-RU" sz="2585" b="0" i="1">
                <a:solidFill>
                  <a:srgbClr val="000000"/>
                </a:solidFill>
              </a:rPr>
              <a:t>, IRR</a:t>
            </a:r>
            <a:r>
              <a:rPr lang="ru-RU" altLang="ru-RU" sz="2585" b="0" i="1">
                <a:solidFill>
                  <a:srgbClr val="000000"/>
                </a:solidFill>
              </a:rPr>
              <a:t> – по ставке дисконтирования.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ru-RU" altLang="ru-RU" sz="2585" b="0" i="1">
              <a:solidFill>
                <a:srgbClr val="000000"/>
              </a:solidFill>
            </a:endParaRP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ru-RU" sz="2585" b="0">
                <a:solidFill>
                  <a:srgbClr val="000000"/>
                </a:solidFill>
              </a:rPr>
              <a:t>NPV </a:t>
            </a:r>
            <a:r>
              <a:rPr lang="ru-RU" altLang="ru-RU" sz="2585" b="0">
                <a:solidFill>
                  <a:srgbClr val="000000"/>
                </a:solidFill>
              </a:rPr>
              <a:t>это функция от многих аргументов, можно рассматривать ее от каждого аргумента в отдельности и искать ее нули – это и будут точки безубыточности по этому аргументу. </a:t>
            </a:r>
            <a:endParaRPr lang="ru-RU" altLang="ru-RU" sz="2954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95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BEP </a:t>
            </a:r>
            <a:endParaRPr lang="ru-RU" altLang="ru-RU" sz="1846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17989" y="836736"/>
            <a:ext cx="8508023" cy="2652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846" b="0">
                <a:solidFill>
                  <a:srgbClr val="000000"/>
                </a:solidFill>
              </a:rPr>
              <a:t>У одного из проектов точка безубыточности равна 10</a:t>
            </a:r>
            <a:r>
              <a:rPr lang="ru-RU" altLang="ru-RU" sz="1846" b="0" i="1">
                <a:solidFill>
                  <a:srgbClr val="000000"/>
                </a:solidFill>
              </a:rPr>
              <a:t>$/т</a:t>
            </a:r>
            <a:r>
              <a:rPr lang="ru-RU" altLang="ru-RU" sz="1846" b="0">
                <a:solidFill>
                  <a:srgbClr val="000000"/>
                </a:solidFill>
              </a:rPr>
              <a:t>, у другого 150</a:t>
            </a:r>
            <a:r>
              <a:rPr lang="ru-RU" altLang="ru-RU" sz="1846" b="0" i="1">
                <a:solidFill>
                  <a:srgbClr val="000000"/>
                </a:solidFill>
              </a:rPr>
              <a:t>$/т</a:t>
            </a:r>
            <a:r>
              <a:rPr lang="ru-RU" altLang="ru-RU" sz="1846" b="0">
                <a:solidFill>
                  <a:srgbClr val="000000"/>
                </a:solidFill>
              </a:rPr>
              <a:t>.</a:t>
            </a:r>
            <a:r>
              <a:rPr lang="ru-RU" altLang="ru-RU" sz="1846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8959270" y="517837"/>
            <a:ext cx="184731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2954"/>
          </a:p>
        </p:txBody>
      </p:sp>
      <p:graphicFrame>
        <p:nvGraphicFramePr>
          <p:cNvPr id="75781" name="Object 4"/>
          <p:cNvGraphicFramePr>
            <a:graphicFrameLocks noChangeAspect="1"/>
          </p:cNvGraphicFramePr>
          <p:nvPr/>
        </p:nvGraphicFramePr>
        <p:xfrm>
          <a:off x="112835" y="1296866"/>
          <a:ext cx="8780585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Worksheet" r:id="rId4" imgW="7677302" imgH="3410102" progId="Excel.Sheet.8">
                  <p:embed/>
                </p:oleObj>
              </mc:Choice>
              <mc:Fallback>
                <p:oleObj name="Worksheet" r:id="rId4" imgW="7677302" imgH="3410102" progId="Excel.Sheet.8">
                  <p:embed/>
                  <p:pic>
                    <p:nvPicPr>
                      <p:cNvPr id="7578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35" y="1296866"/>
                        <a:ext cx="8780585" cy="3981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317989" y="5290038"/>
            <a:ext cx="8508023" cy="5993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846" b="0">
                <a:solidFill>
                  <a:srgbClr val="000000"/>
                </a:solidFill>
              </a:rPr>
              <a:t>Хотя у первого проекта точка безубыточности ниже, он менее эффективен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846" b="0">
                <a:solidFill>
                  <a:srgbClr val="000000"/>
                </a:solidFill>
              </a:rPr>
              <a:t>при цене больше 230</a:t>
            </a:r>
            <a:r>
              <a:rPr lang="ru-RU" altLang="ru-RU" sz="1846" b="0" i="1">
                <a:solidFill>
                  <a:srgbClr val="000000"/>
                </a:solidFill>
              </a:rPr>
              <a:t>$/т.</a:t>
            </a:r>
          </a:p>
        </p:txBody>
      </p:sp>
    </p:spTree>
    <p:extLst>
      <p:ext uri="{BB962C8B-B14F-4D97-AF65-F5344CB8AC3E}">
        <p14:creationId xmlns:p14="http://schemas.microsoft.com/office/powerpoint/2010/main" val="786704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46"/>
              <a:t>Устойчивость проекта</a:t>
            </a:r>
          </a:p>
        </p:txBody>
      </p:sp>
      <p:sp>
        <p:nvSpPr>
          <p:cNvPr id="77827" name="Rectangle 5"/>
          <p:cNvSpPr>
            <a:spLocks noChangeArrowheads="1"/>
          </p:cNvSpPr>
          <p:nvPr/>
        </p:nvSpPr>
        <p:spPr bwMode="auto">
          <a:xfrm>
            <a:off x="317989" y="836736"/>
            <a:ext cx="8573965" cy="4985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585" b="0">
                <a:solidFill>
                  <a:srgbClr val="000000"/>
                </a:solidFill>
              </a:rPr>
              <a:t>	Выходные показатели проекта могут существенно измениться при отклонении отдельных параметров от заложенных значений.  Рекомендуется проверять реализуемость и оценивать эффективность проекта в зависимости от изменения следующих параметров:</a:t>
            </a: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585" b="0">
                <a:solidFill>
                  <a:srgbClr val="000000"/>
                </a:solidFill>
              </a:rPr>
              <a:t>величины инвестиционных затрат (или их отдельных составляющих)</a:t>
            </a: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585" b="0">
                <a:solidFill>
                  <a:srgbClr val="000000"/>
                </a:solidFill>
              </a:rPr>
              <a:t>объема производства, добычи или реализации</a:t>
            </a: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585" b="0">
                <a:solidFill>
                  <a:srgbClr val="000000"/>
                </a:solidFill>
              </a:rPr>
              <a:t>себестоимости (или ее отдельных составляющих)</a:t>
            </a: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585" b="0">
                <a:solidFill>
                  <a:srgbClr val="000000"/>
                </a:solidFill>
              </a:rPr>
              <a:t>индекса инфляции, курса иностранной валюты </a:t>
            </a: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585" b="0">
                <a:solidFill>
                  <a:srgbClr val="000000"/>
                </a:solidFill>
              </a:rPr>
              <a:t>других параметров, заданных в проекте. </a:t>
            </a:r>
          </a:p>
        </p:txBody>
      </p:sp>
    </p:spTree>
    <p:extLst>
      <p:ext uri="{BB962C8B-B14F-4D97-AF65-F5344CB8AC3E}">
        <p14:creationId xmlns:p14="http://schemas.microsoft.com/office/powerpoint/2010/main" val="2297375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От </a:t>
            </a:r>
            <a:r>
              <a:rPr lang="ru-RU" dirty="0"/>
              <a:t>того, насколько точно рассчитан экономический эффект инвестиционного проекта, во многом зависит будущий успех компании, а оценка ожидаемого денежного потока является одной из главных задач в этом процессе. Если денежный поток рассчитать неправильно, то любой метод оценки инвестиционного проекта даст неверный результат, из-за чего эффективный проект может быть отвергнут как убыточный, а экономически невыгодный принят за сверхприбыльный. Именно поэтому </a:t>
            </a:r>
            <a:r>
              <a:rPr lang="ru-RU" u="sng" dirty="0"/>
              <a:t>важно грамотно оценить денежный поток инвестиционного проекта </a:t>
            </a:r>
            <a:r>
              <a:rPr lang="ru-RU" dirty="0"/>
              <a:t>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245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6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Денежный поток </a:t>
            </a:r>
            <a:r>
              <a:rPr lang="ru-RU" dirty="0" smtClean="0"/>
              <a:t>инвестиционного </a:t>
            </a:r>
            <a:r>
              <a:rPr lang="ru-RU" dirty="0"/>
              <a:t>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Денежный поток включает:</a:t>
            </a:r>
          </a:p>
          <a:p>
            <a:r>
              <a:rPr lang="ru-RU" dirty="0"/>
              <a:t>- чистую прибыль после уплаты налогов;</a:t>
            </a:r>
          </a:p>
          <a:p>
            <a:r>
              <a:rPr lang="ru-RU" dirty="0"/>
              <a:t>- амортизационные отчисления, прирост (уменьшение) оборотного капитала;</a:t>
            </a:r>
          </a:p>
          <a:p>
            <a:r>
              <a:rPr lang="ru-RU" dirty="0"/>
              <a:t>- прирост (уменьшение) инвестиций;</a:t>
            </a:r>
          </a:p>
          <a:p>
            <a:r>
              <a:rPr lang="ru-RU" dirty="0"/>
              <a:t>- прирост (уменьшение) долгосрочной задолженности.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2952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221088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0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Инвестиционная деятельность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941168"/>
            <a:ext cx="8229600" cy="4937760"/>
          </a:xfrm>
        </p:spPr>
        <p:txBody>
          <a:bodyPr/>
          <a:lstStyle/>
          <a:p>
            <a:r>
              <a:rPr lang="ru-RU" dirty="0"/>
              <a:t>Приток денежных средств по финансовой деятельности может обеспечиваться за счет внешних источников финансирования по отношению к </a:t>
            </a:r>
            <a:r>
              <a:rPr lang="ru-RU" dirty="0" smtClean="0"/>
              <a:t>проекту.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460057" cy="35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2373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Надежность прогноза денежных средств зависит от: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- точности расчета сумм капитальных затрат в течение всего срока реализации затрат на создание оборотного капитала по инвестиционной деятельности;</a:t>
            </a:r>
          </a:p>
          <a:p>
            <a:r>
              <a:rPr lang="ru-RU" dirty="0"/>
              <a:t>- </a:t>
            </a:r>
            <a:r>
              <a:rPr lang="ru-RU" dirty="0" smtClean="0"/>
              <a:t>точности </a:t>
            </a:r>
            <a:r>
              <a:rPr lang="ru-RU" dirty="0"/>
              <a:t>прогноза продаж, по данным которого он построен, и расчета необходимых затрат на производство и реализацию продукции (по операционной деятельности);</a:t>
            </a:r>
          </a:p>
          <a:p>
            <a:r>
              <a:rPr lang="ru-RU" dirty="0"/>
              <a:t>- </a:t>
            </a:r>
            <a:r>
              <a:rPr lang="ru-RU" dirty="0" smtClean="0"/>
              <a:t>расчета </a:t>
            </a:r>
            <a:r>
              <a:rPr lang="ru-RU" dirty="0"/>
              <a:t>суммы денежных средств, необходимых для реализации инвестиционного проекта на каждом шаге его осуществления (по финансовой деятельности).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7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Базисная цена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Под базисной ценой понимается цена на конкретный продукт (работу, услугу), сложившаяся в народном хозяйстве на определенный момент времени, заложенная в инвестиционный проект без учета инфляции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4803626" cy="305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0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Прогнозные цены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Прогнозная цена определяется путем умножения базисной цены на индекс возможного изменения цен в конце расчетного периода.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5774953" cy="325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4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этапы </a:t>
            </a:r>
            <a:r>
              <a:rPr lang="ru-RU" dirty="0"/>
              <a:t>оценки денежного потока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1. Выбор модели денежного потока.</a:t>
            </a:r>
          </a:p>
          <a:p>
            <a:r>
              <a:rPr lang="ru-RU" dirty="0"/>
              <a:t>2. Определение длительности прогнозного периода действия проекта.</a:t>
            </a:r>
          </a:p>
          <a:p>
            <a:r>
              <a:rPr lang="ru-RU" dirty="0"/>
              <a:t>3. Анализ и прогноз инвестиций.</a:t>
            </a:r>
          </a:p>
          <a:p>
            <a:r>
              <a:rPr lang="ru-RU" dirty="0"/>
              <a:t>4. Анализ и прогноз доходов от действия проекта.</a:t>
            </a:r>
          </a:p>
          <a:p>
            <a:r>
              <a:rPr lang="ru-RU" dirty="0"/>
              <a:t>5. Анализ и прогноз расходов.</a:t>
            </a:r>
          </a:p>
          <a:p>
            <a:r>
              <a:rPr lang="ru-RU" dirty="0"/>
              <a:t>6. Расчет величины денежного потока для каждого года прогнозного периода.</a:t>
            </a:r>
          </a:p>
          <a:p>
            <a:r>
              <a:rPr lang="ru-RU" dirty="0"/>
              <a:t>7. Определение ставки дисконта.</a:t>
            </a:r>
          </a:p>
          <a:p>
            <a:r>
              <a:rPr lang="ru-RU" dirty="0"/>
              <a:t>8. Расчет величины остаточной стоимости активов, созданных в ходе осуществления инвестиционного проекта.</a:t>
            </a:r>
          </a:p>
          <a:p>
            <a:r>
              <a:rPr lang="ru-RU" dirty="0"/>
              <a:t>9. Расчет текущих стоимостей будущих денежных потоков и остаточной стоимости активов, созданных в ходе осуществления инвестиционного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4031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эффективности инвестиционного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основывается на будущих денежных потоках. Поэтому важной задачей является выработка прогноза денежного потока на какой-то будущий временной период, начиная с текущего года.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456383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6249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</TotalTime>
  <Words>1112</Words>
  <Application>Microsoft Office PowerPoint</Application>
  <PresentationFormat>Экран (4:3)</PresentationFormat>
  <Paragraphs>128</Paragraphs>
  <Slides>25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53" baseType="lpstr">
      <vt:lpstr>MS PGothic</vt:lpstr>
      <vt:lpstr>Arial</vt:lpstr>
      <vt:lpstr>Book Antiqua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Microsoft Photo Editor 3.0 Photo</vt:lpstr>
      <vt:lpstr>Лист Microsoft Excel</vt:lpstr>
      <vt:lpstr>Microsoft Equation 3.0</vt:lpstr>
      <vt:lpstr>Microsoft Excel Worksheet</vt:lpstr>
      <vt:lpstr>Презентация PowerPoint</vt:lpstr>
      <vt:lpstr>Презентация PowerPoint</vt:lpstr>
      <vt:lpstr>Денежный поток инвестиционного проекта </vt:lpstr>
      <vt:lpstr>Инвестиционная деятельность </vt:lpstr>
      <vt:lpstr>Надежность прогноза денежных средств зависит от:</vt:lpstr>
      <vt:lpstr>Базисная цена</vt:lpstr>
      <vt:lpstr>Прогнозные цены </vt:lpstr>
      <vt:lpstr>Основные этапы оценки денежного потока </vt:lpstr>
      <vt:lpstr>Оценка эффективности инвестиционного проекта </vt:lpstr>
      <vt:lpstr>Учет релевантных денежных потоков</vt:lpstr>
      <vt:lpstr>3. Методы оценки эффективности инвестиционного проекта. ПОКАЗАТЕЛИ ЭКОНОМИЧЕСКОЙ ЭФФЕКТИВНОСТИ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Прогнозирование денежных потоков предприятия по инвестиционной деятельности</dc:title>
  <dc:creator>Айрана Ооржак</dc:creator>
  <cp:lastModifiedBy>777</cp:lastModifiedBy>
  <cp:revision>11</cp:revision>
  <dcterms:created xsi:type="dcterms:W3CDTF">2016-05-11T20:04:00Z</dcterms:created>
  <dcterms:modified xsi:type="dcterms:W3CDTF">2023-01-10T18:55:58Z</dcterms:modified>
</cp:coreProperties>
</file>